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58" r:id="rId6"/>
    <p:sldId id="265" r:id="rId7"/>
    <p:sldId id="269" r:id="rId8"/>
    <p:sldId id="270" r:id="rId9"/>
    <p:sldId id="263" r:id="rId10"/>
    <p:sldId id="264" r:id="rId11"/>
    <p:sldId id="271" r:id="rId12"/>
    <p:sldId id="261" r:id="rId13"/>
    <p:sldId id="259" r:id="rId14"/>
    <p:sldId id="272" r:id="rId15"/>
    <p:sldId id="262"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E2444-78A6-4A8C-9BBD-8787034AF3F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216241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E2444-78A6-4A8C-9BBD-8787034AF3F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137229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E2444-78A6-4A8C-9BBD-8787034AF3F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94926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E2444-78A6-4A8C-9BBD-8787034AF3F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78406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1E2444-78A6-4A8C-9BBD-8787034AF3F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371864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E2444-78A6-4A8C-9BBD-8787034AF3F0}"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175812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E2444-78A6-4A8C-9BBD-8787034AF3F0}"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406377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E2444-78A6-4A8C-9BBD-8787034AF3F0}"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198383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E2444-78A6-4A8C-9BBD-8787034AF3F0}"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382042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1E2444-78A6-4A8C-9BBD-8787034AF3F0}"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312718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1E2444-78A6-4A8C-9BBD-8787034AF3F0}"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4BD7B-6857-4591-B9A8-5EE94A6CB58A}" type="slidenum">
              <a:rPr lang="en-US" smtClean="0"/>
              <a:t>‹#›</a:t>
            </a:fld>
            <a:endParaRPr lang="en-US"/>
          </a:p>
        </p:txBody>
      </p:sp>
    </p:spTree>
    <p:extLst>
      <p:ext uri="{BB962C8B-B14F-4D97-AF65-F5344CB8AC3E}">
        <p14:creationId xmlns:p14="http://schemas.microsoft.com/office/powerpoint/2010/main" val="296083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E2444-78A6-4A8C-9BBD-8787034AF3F0}" type="datetimeFigureOut">
              <a:rPr lang="en-US" smtClean="0"/>
              <a:t>5/8/2019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4BD7B-6857-4591-B9A8-5EE94A6CB58A}" type="slidenum">
              <a:rPr lang="en-US" smtClean="0"/>
              <a:t>‹#›</a:t>
            </a:fld>
            <a:endParaRPr lang="en-US"/>
          </a:p>
        </p:txBody>
      </p:sp>
    </p:spTree>
    <p:extLst>
      <p:ext uri="{BB962C8B-B14F-4D97-AF65-F5344CB8AC3E}">
        <p14:creationId xmlns:p14="http://schemas.microsoft.com/office/powerpoint/2010/main" val="352161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udyjams.scholastic.com/studyjams/jams/science/matter/solids-liquids-gases.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udyjams.scholastic.com/studyjams/jams/science/matter/mixtures.ht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udyjams.scholastic.com/studyjams/jams/science/matter/properties-of-matter.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udyjams.scholastic.com/studyjams/jams/science/matter/periodic-table.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udyjams.scholastic.com/studyjams/jams/science/matter/atoms.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udyjams.scholastic.com/studyjams/jams/science/matter/elements-and-compounds.ht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6">
              <a:lumMod val="60000"/>
              <a:lumOff val="40000"/>
            </a:schemeClr>
          </a:solidFill>
        </p:spPr>
        <p:txBody>
          <a:bodyPr/>
          <a:lstStyle/>
          <a:p>
            <a:r>
              <a:rPr lang="en-US" dirty="0" smtClean="0">
                <a:latin typeface="Ink Free" panose="03080402000500000000" pitchFamily="66" charset="0"/>
              </a:rPr>
              <a:t>Science – Chapter 11</a:t>
            </a:r>
            <a:br>
              <a:rPr lang="en-US" dirty="0" smtClean="0">
                <a:latin typeface="Ink Free" panose="03080402000500000000" pitchFamily="66" charset="0"/>
              </a:rPr>
            </a:br>
            <a:endParaRPr lang="en-US" dirty="0">
              <a:latin typeface="Ink Free" panose="03080402000500000000" pitchFamily="66" charset="0"/>
            </a:endParaRPr>
          </a:p>
        </p:txBody>
      </p:sp>
      <p:sp>
        <p:nvSpPr>
          <p:cNvPr id="3" name="Subtitle 2"/>
          <p:cNvSpPr>
            <a:spLocks noGrp="1"/>
          </p:cNvSpPr>
          <p:nvPr>
            <p:ph type="subTitle" idx="1"/>
          </p:nvPr>
        </p:nvSpPr>
        <p:spPr/>
        <p:txBody>
          <a:bodyPr>
            <a:normAutofit/>
          </a:bodyPr>
          <a:lstStyle/>
          <a:p>
            <a:r>
              <a:rPr lang="en-US" sz="4800" dirty="0" smtClean="0">
                <a:latin typeface="Ink Free" panose="03080402000500000000" pitchFamily="66" charset="0"/>
              </a:rPr>
              <a:t>“Matter and its Properties”</a:t>
            </a:r>
            <a:endParaRPr lang="en-US" sz="4800" dirty="0">
              <a:latin typeface="Ink Free" panose="03080402000500000000" pitchFamily="66" charset="0"/>
            </a:endParaRPr>
          </a:p>
        </p:txBody>
      </p:sp>
    </p:spTree>
    <p:extLst>
      <p:ext uri="{BB962C8B-B14F-4D97-AF65-F5344CB8AC3E}">
        <p14:creationId xmlns:p14="http://schemas.microsoft.com/office/powerpoint/2010/main" val="331968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2770" y="0"/>
            <a:ext cx="5977659" cy="7380812"/>
          </a:xfrm>
          <a:prstGeom prst="rect">
            <a:avLst/>
          </a:prstGeom>
        </p:spPr>
      </p:pic>
      <p:sp>
        <p:nvSpPr>
          <p:cNvPr id="3" name="TextBox 2"/>
          <p:cNvSpPr txBox="1"/>
          <p:nvPr/>
        </p:nvSpPr>
        <p:spPr>
          <a:xfrm>
            <a:off x="3901497" y="665018"/>
            <a:ext cx="4839854" cy="646331"/>
          </a:xfrm>
          <a:prstGeom prst="rect">
            <a:avLst/>
          </a:prstGeom>
          <a:noFill/>
        </p:spPr>
        <p:txBody>
          <a:bodyPr wrap="square" rtlCol="0">
            <a:spAutoFit/>
          </a:bodyPr>
          <a:lstStyle/>
          <a:p>
            <a:r>
              <a:rPr lang="en-US" sz="1200" dirty="0" smtClean="0">
                <a:solidFill>
                  <a:srgbClr val="FF0000"/>
                </a:solidFill>
              </a:rPr>
              <a:t>The periodic table shows all of the elements.  The elements are put in rows, based on the number of protons each element has.  The elements in each column share chemical properties.</a:t>
            </a:r>
            <a:endParaRPr lang="en-US" sz="1200" dirty="0">
              <a:solidFill>
                <a:srgbClr val="FF0000"/>
              </a:solidFill>
            </a:endParaRPr>
          </a:p>
        </p:txBody>
      </p:sp>
      <p:sp>
        <p:nvSpPr>
          <p:cNvPr id="4" name="TextBox 3"/>
          <p:cNvSpPr txBox="1"/>
          <p:nvPr/>
        </p:nvSpPr>
        <p:spPr>
          <a:xfrm>
            <a:off x="3805382" y="2087418"/>
            <a:ext cx="5292436" cy="276999"/>
          </a:xfrm>
          <a:prstGeom prst="rect">
            <a:avLst/>
          </a:prstGeom>
          <a:noFill/>
        </p:spPr>
        <p:txBody>
          <a:bodyPr wrap="square" rtlCol="0">
            <a:spAutoFit/>
          </a:bodyPr>
          <a:lstStyle/>
          <a:p>
            <a:r>
              <a:rPr lang="en-US" sz="1200" dirty="0" smtClean="0">
                <a:solidFill>
                  <a:srgbClr val="FF0000"/>
                </a:solidFill>
              </a:rPr>
              <a:t>Magnesium, Beryllium, Strontium, Barium, and Radium</a:t>
            </a:r>
            <a:r>
              <a:rPr lang="en-US" sz="1200" dirty="0" smtClean="0"/>
              <a:t>	</a:t>
            </a:r>
            <a:endParaRPr lang="en-US" sz="1200" dirty="0"/>
          </a:p>
        </p:txBody>
      </p:sp>
      <p:sp>
        <p:nvSpPr>
          <p:cNvPr id="5" name="TextBox 4"/>
          <p:cNvSpPr txBox="1"/>
          <p:nvPr/>
        </p:nvSpPr>
        <p:spPr>
          <a:xfrm>
            <a:off x="3805382" y="2999568"/>
            <a:ext cx="5189531" cy="461665"/>
          </a:xfrm>
          <a:prstGeom prst="rect">
            <a:avLst/>
          </a:prstGeom>
          <a:noFill/>
        </p:spPr>
        <p:txBody>
          <a:bodyPr wrap="square" rtlCol="0">
            <a:spAutoFit/>
          </a:bodyPr>
          <a:lstStyle/>
          <a:p>
            <a:r>
              <a:rPr lang="en-US" sz="1200" dirty="0" smtClean="0">
                <a:solidFill>
                  <a:srgbClr val="FF0000"/>
                </a:solidFill>
              </a:rPr>
              <a:t>The numbers in the formula show how many atoms of each element are in the compound.</a:t>
            </a:r>
            <a:endParaRPr lang="en-US" sz="1200" dirty="0">
              <a:solidFill>
                <a:srgbClr val="FF0000"/>
              </a:solidFill>
            </a:endParaRPr>
          </a:p>
        </p:txBody>
      </p:sp>
      <p:sp>
        <p:nvSpPr>
          <p:cNvPr id="6" name="TextBox 5"/>
          <p:cNvSpPr txBox="1"/>
          <p:nvPr/>
        </p:nvSpPr>
        <p:spPr>
          <a:xfrm>
            <a:off x="3805382" y="3896139"/>
            <a:ext cx="5292436" cy="646331"/>
          </a:xfrm>
          <a:prstGeom prst="rect">
            <a:avLst/>
          </a:prstGeom>
          <a:noFill/>
        </p:spPr>
        <p:txBody>
          <a:bodyPr wrap="square" rtlCol="0">
            <a:spAutoFit/>
          </a:bodyPr>
          <a:lstStyle/>
          <a:p>
            <a:r>
              <a:rPr lang="en-US" sz="1200" dirty="0" smtClean="0">
                <a:solidFill>
                  <a:srgbClr val="FF0000"/>
                </a:solidFill>
              </a:rPr>
              <a:t>Both table salt and glucose are white, powdery solids at room temperature.  Both can be eaten.  They have different tastes and are formed by different kinds of bonds.  That have different atoms.</a:t>
            </a:r>
            <a:endParaRPr lang="en-US" sz="1200" dirty="0">
              <a:solidFill>
                <a:srgbClr val="FF0000"/>
              </a:solidFill>
            </a:endParaRPr>
          </a:p>
        </p:txBody>
      </p:sp>
      <p:sp>
        <p:nvSpPr>
          <p:cNvPr id="7" name="TextBox 6"/>
          <p:cNvSpPr txBox="1"/>
          <p:nvPr/>
        </p:nvSpPr>
        <p:spPr>
          <a:xfrm>
            <a:off x="3901497" y="4977376"/>
            <a:ext cx="5341894" cy="646331"/>
          </a:xfrm>
          <a:prstGeom prst="rect">
            <a:avLst/>
          </a:prstGeom>
          <a:noFill/>
        </p:spPr>
        <p:txBody>
          <a:bodyPr wrap="square" rtlCol="0">
            <a:spAutoFit/>
          </a:bodyPr>
          <a:lstStyle/>
          <a:p>
            <a:r>
              <a:rPr lang="en-US" sz="1200" dirty="0" smtClean="0">
                <a:solidFill>
                  <a:srgbClr val="FF0000"/>
                </a:solidFill>
              </a:rPr>
              <a:t>All matter is made of elements.  The smallest particle of an element is an atom.  Atoms combine to form molecules.  One of the smallest particles of a compound is a molecule.  In salts, charged particles form crystals.</a:t>
            </a:r>
            <a:endParaRPr lang="en-US" sz="1200" dirty="0">
              <a:solidFill>
                <a:srgbClr val="FF0000"/>
              </a:solidFill>
            </a:endParaRPr>
          </a:p>
        </p:txBody>
      </p:sp>
      <p:sp>
        <p:nvSpPr>
          <p:cNvPr id="8" name="TextBox 7"/>
          <p:cNvSpPr txBox="1"/>
          <p:nvPr/>
        </p:nvSpPr>
        <p:spPr>
          <a:xfrm>
            <a:off x="3901497" y="6539948"/>
            <a:ext cx="5196321" cy="276999"/>
          </a:xfrm>
          <a:prstGeom prst="rect">
            <a:avLst/>
          </a:prstGeom>
          <a:noFill/>
        </p:spPr>
        <p:txBody>
          <a:bodyPr wrap="square" rtlCol="0">
            <a:spAutoFit/>
          </a:bodyPr>
          <a:lstStyle/>
          <a:p>
            <a:r>
              <a:rPr lang="en-US" sz="1200" dirty="0" smtClean="0">
                <a:solidFill>
                  <a:srgbClr val="FF0000"/>
                </a:solidFill>
              </a:rPr>
              <a:t>The properties will be different from both atoms.</a:t>
            </a:r>
            <a:endParaRPr lang="en-US" sz="1200" dirty="0">
              <a:solidFill>
                <a:srgbClr val="FF0000"/>
              </a:solidFill>
            </a:endParaRPr>
          </a:p>
        </p:txBody>
      </p:sp>
      <p:sp>
        <p:nvSpPr>
          <p:cNvPr id="9" name="TextBox 8"/>
          <p:cNvSpPr txBox="1"/>
          <p:nvPr/>
        </p:nvSpPr>
        <p:spPr>
          <a:xfrm>
            <a:off x="3901497" y="665018"/>
            <a:ext cx="5093416" cy="646331"/>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3853439" y="2084188"/>
            <a:ext cx="5093416" cy="646331"/>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3853439" y="3024565"/>
            <a:ext cx="5093416" cy="646331"/>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3853439" y="3939075"/>
            <a:ext cx="5093416" cy="646331"/>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3901497" y="4977376"/>
            <a:ext cx="5093416" cy="646331"/>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3901497" y="6216782"/>
            <a:ext cx="5093416" cy="64633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6262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614363" y="271462"/>
            <a:ext cx="13420725" cy="6315075"/>
          </a:xfrm>
          <a:prstGeom prst="rect">
            <a:avLst/>
          </a:prstGeom>
        </p:spPr>
      </p:pic>
    </p:spTree>
    <p:extLst>
      <p:ext uri="{BB962C8B-B14F-4D97-AF65-F5344CB8AC3E}">
        <p14:creationId xmlns:p14="http://schemas.microsoft.com/office/powerpoint/2010/main" val="398349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6090" y="-144463"/>
            <a:ext cx="6300470" cy="7385551"/>
          </a:xfrm>
          <a:prstGeom prst="rect">
            <a:avLst/>
          </a:prstGeom>
        </p:spPr>
      </p:pic>
    </p:spTree>
    <p:extLst>
      <p:ext uri="{BB962C8B-B14F-4D97-AF65-F5344CB8AC3E}">
        <p14:creationId xmlns:p14="http://schemas.microsoft.com/office/powerpoint/2010/main" val="3521167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645" y="108906"/>
            <a:ext cx="8579475" cy="6343420"/>
          </a:xfrm>
          <a:prstGeom prst="rect">
            <a:avLst/>
          </a:prstGeom>
        </p:spPr>
      </p:pic>
      <p:sp>
        <p:nvSpPr>
          <p:cNvPr id="3" name="TextBox 2"/>
          <p:cNvSpPr txBox="1"/>
          <p:nvPr/>
        </p:nvSpPr>
        <p:spPr>
          <a:xfrm>
            <a:off x="2542751" y="2012364"/>
            <a:ext cx="7394713" cy="646331"/>
          </a:xfrm>
          <a:prstGeom prst="rect">
            <a:avLst/>
          </a:prstGeom>
          <a:noFill/>
        </p:spPr>
        <p:txBody>
          <a:bodyPr wrap="square" rtlCol="0">
            <a:spAutoFit/>
          </a:bodyPr>
          <a:lstStyle/>
          <a:p>
            <a:r>
              <a:rPr lang="en-US" dirty="0" smtClean="0">
                <a:solidFill>
                  <a:srgbClr val="FF0000"/>
                </a:solidFill>
              </a:rPr>
              <a:t>When atoms and molecules change temperature, they change speeds.  Different speeds result in a different amount of space between the particles.</a:t>
            </a:r>
            <a:endParaRPr lang="en-US" dirty="0">
              <a:solidFill>
                <a:srgbClr val="FF0000"/>
              </a:solidFill>
            </a:endParaRPr>
          </a:p>
        </p:txBody>
      </p:sp>
      <p:sp>
        <p:nvSpPr>
          <p:cNvPr id="4" name="TextBox 3"/>
          <p:cNvSpPr txBox="1"/>
          <p:nvPr/>
        </p:nvSpPr>
        <p:spPr>
          <a:xfrm>
            <a:off x="2653748" y="3747053"/>
            <a:ext cx="7394713" cy="923330"/>
          </a:xfrm>
          <a:prstGeom prst="rect">
            <a:avLst/>
          </a:prstGeom>
          <a:noFill/>
        </p:spPr>
        <p:txBody>
          <a:bodyPr wrap="square" rtlCol="0">
            <a:spAutoFit/>
          </a:bodyPr>
          <a:lstStyle/>
          <a:p>
            <a:r>
              <a:rPr lang="en-US" dirty="0" smtClean="0">
                <a:solidFill>
                  <a:srgbClr val="FF0000"/>
                </a:solidFill>
              </a:rPr>
              <a:t>Atoms slow down and get closer together as they cool from a gas to a liquid and then to a solid.  Typically particles do not get cold enough to stop moving.</a:t>
            </a:r>
            <a:endParaRPr lang="en-US" dirty="0">
              <a:solidFill>
                <a:srgbClr val="FF0000"/>
              </a:solidFill>
            </a:endParaRPr>
          </a:p>
        </p:txBody>
      </p:sp>
      <p:sp>
        <p:nvSpPr>
          <p:cNvPr id="5" name="TextBox 4"/>
          <p:cNvSpPr txBox="1"/>
          <p:nvPr/>
        </p:nvSpPr>
        <p:spPr>
          <a:xfrm>
            <a:off x="2653748" y="5163235"/>
            <a:ext cx="7394713" cy="1200329"/>
          </a:xfrm>
          <a:prstGeom prst="rect">
            <a:avLst/>
          </a:prstGeom>
          <a:noFill/>
        </p:spPr>
        <p:txBody>
          <a:bodyPr wrap="square" rtlCol="0">
            <a:spAutoFit/>
          </a:bodyPr>
          <a:lstStyle/>
          <a:p>
            <a:r>
              <a:rPr lang="en-US" dirty="0" smtClean="0">
                <a:solidFill>
                  <a:srgbClr val="FF0000"/>
                </a:solidFill>
              </a:rPr>
              <a:t>Boiling point is the temperature at which a liquid boils.  Melting point and freezing point are the same for a given material.  This is the temperature at which a material either freezes or melts.  Boiling points are hotter than melting/freezing points.</a:t>
            </a:r>
            <a:endParaRPr lang="en-US" dirty="0">
              <a:solidFill>
                <a:srgbClr val="FF0000"/>
              </a:solidFill>
            </a:endParaRPr>
          </a:p>
        </p:txBody>
      </p:sp>
      <p:sp>
        <p:nvSpPr>
          <p:cNvPr id="6" name="TextBox 5"/>
          <p:cNvSpPr txBox="1"/>
          <p:nvPr/>
        </p:nvSpPr>
        <p:spPr>
          <a:xfrm>
            <a:off x="2498024" y="2027640"/>
            <a:ext cx="7484165" cy="877481"/>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609021" y="3704579"/>
            <a:ext cx="7484165" cy="877481"/>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653748" y="5324658"/>
            <a:ext cx="7484165" cy="87748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814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642938" y="147637"/>
            <a:ext cx="13477875" cy="6562725"/>
          </a:xfrm>
          <a:prstGeom prst="rect">
            <a:avLst/>
          </a:prstGeom>
        </p:spPr>
      </p:pic>
    </p:spTree>
    <p:extLst>
      <p:ext uri="{BB962C8B-B14F-4D97-AF65-F5344CB8AC3E}">
        <p14:creationId xmlns:p14="http://schemas.microsoft.com/office/powerpoint/2010/main" val="791736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16922" y="-183351"/>
            <a:ext cx="5400358" cy="7041351"/>
          </a:xfrm>
          <a:prstGeom prst="rect">
            <a:avLst/>
          </a:prstGeom>
        </p:spPr>
      </p:pic>
    </p:spTree>
    <p:extLst>
      <p:ext uri="{BB962C8B-B14F-4D97-AF65-F5344CB8AC3E}">
        <p14:creationId xmlns:p14="http://schemas.microsoft.com/office/powerpoint/2010/main" val="1731036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4446" y="0"/>
            <a:ext cx="10305945" cy="6858000"/>
          </a:xfrm>
          <a:prstGeom prst="rect">
            <a:avLst/>
          </a:prstGeom>
        </p:spPr>
      </p:pic>
      <p:sp>
        <p:nvSpPr>
          <p:cNvPr id="3" name="TextBox 2"/>
          <p:cNvSpPr txBox="1"/>
          <p:nvPr/>
        </p:nvSpPr>
        <p:spPr>
          <a:xfrm>
            <a:off x="1908313" y="2136913"/>
            <a:ext cx="8955157" cy="369332"/>
          </a:xfrm>
          <a:prstGeom prst="rect">
            <a:avLst/>
          </a:prstGeom>
          <a:noFill/>
        </p:spPr>
        <p:txBody>
          <a:bodyPr wrap="square" rtlCol="0">
            <a:spAutoFit/>
          </a:bodyPr>
          <a:lstStyle/>
          <a:p>
            <a:r>
              <a:rPr lang="en-US" dirty="0" smtClean="0">
                <a:solidFill>
                  <a:srgbClr val="FF0000"/>
                </a:solidFill>
              </a:rPr>
              <a:t>Gold, silver, copper, iron, and nickel are elements.  Bronze, brass, and steel are mixtures.</a:t>
            </a:r>
            <a:endParaRPr lang="en-US" dirty="0">
              <a:solidFill>
                <a:srgbClr val="FF0000"/>
              </a:solidFill>
            </a:endParaRPr>
          </a:p>
        </p:txBody>
      </p:sp>
      <p:sp>
        <p:nvSpPr>
          <p:cNvPr id="4" name="TextBox 3"/>
          <p:cNvSpPr txBox="1"/>
          <p:nvPr/>
        </p:nvSpPr>
        <p:spPr>
          <a:xfrm>
            <a:off x="1908313" y="4025348"/>
            <a:ext cx="8766313" cy="923330"/>
          </a:xfrm>
          <a:prstGeom prst="rect">
            <a:avLst/>
          </a:prstGeom>
          <a:noFill/>
        </p:spPr>
        <p:txBody>
          <a:bodyPr wrap="square" rtlCol="0">
            <a:spAutoFit/>
          </a:bodyPr>
          <a:lstStyle/>
          <a:p>
            <a:r>
              <a:rPr lang="en-US" dirty="0" smtClean="0">
                <a:solidFill>
                  <a:srgbClr val="FF0000"/>
                </a:solidFill>
              </a:rPr>
              <a:t>Pepper does not make a solution in water.  Pepper does not dissolve or spread evenly through the water.  Salt and water can be called both a mixture and a solution.  Salt dissolves and spreads evenly throughout the water.</a:t>
            </a:r>
            <a:endParaRPr lang="en-US" dirty="0">
              <a:solidFill>
                <a:srgbClr val="FF0000"/>
              </a:solidFill>
            </a:endParaRPr>
          </a:p>
        </p:txBody>
      </p:sp>
      <p:sp>
        <p:nvSpPr>
          <p:cNvPr id="5" name="TextBox 4"/>
          <p:cNvSpPr txBox="1"/>
          <p:nvPr/>
        </p:nvSpPr>
        <p:spPr>
          <a:xfrm>
            <a:off x="1908313" y="5625548"/>
            <a:ext cx="8955157" cy="369332"/>
          </a:xfrm>
          <a:prstGeom prst="rect">
            <a:avLst/>
          </a:prstGeom>
          <a:noFill/>
        </p:spPr>
        <p:txBody>
          <a:bodyPr wrap="square" rtlCol="0">
            <a:spAutoFit/>
          </a:bodyPr>
          <a:lstStyle/>
          <a:p>
            <a:r>
              <a:rPr lang="en-US" dirty="0" smtClean="0">
                <a:solidFill>
                  <a:srgbClr val="FF0000"/>
                </a:solidFill>
              </a:rPr>
              <a:t>By increasing the temperature or pressure of the solution, you can dissolve more solid.</a:t>
            </a:r>
            <a:endParaRPr lang="en-US" dirty="0">
              <a:solidFill>
                <a:srgbClr val="FF0000"/>
              </a:solidFill>
            </a:endParaRPr>
          </a:p>
        </p:txBody>
      </p:sp>
      <p:sp>
        <p:nvSpPr>
          <p:cNvPr id="6" name="TextBox 5"/>
          <p:cNvSpPr txBox="1"/>
          <p:nvPr/>
        </p:nvSpPr>
        <p:spPr>
          <a:xfrm>
            <a:off x="9819861" y="2544417"/>
            <a:ext cx="184731" cy="369332"/>
          </a:xfrm>
          <a:prstGeom prst="rect">
            <a:avLst/>
          </a:prstGeom>
          <a:noFill/>
        </p:spPr>
        <p:txBody>
          <a:bodyPr wrap="none" rtlCol="0">
            <a:spAutoFit/>
          </a:bodyPr>
          <a:lstStyle/>
          <a:p>
            <a:endParaRPr lang="en-US" dirty="0"/>
          </a:p>
        </p:txBody>
      </p:sp>
      <p:sp>
        <p:nvSpPr>
          <p:cNvPr id="7" name="TextBox 6"/>
          <p:cNvSpPr txBox="1"/>
          <p:nvPr/>
        </p:nvSpPr>
        <p:spPr>
          <a:xfrm>
            <a:off x="1908313" y="2134320"/>
            <a:ext cx="8567530" cy="964096"/>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1908313" y="4025348"/>
            <a:ext cx="8567530" cy="964096"/>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1843653" y="5625548"/>
            <a:ext cx="8567530" cy="96409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227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5722" y="-463971"/>
            <a:ext cx="5617442" cy="7321971"/>
          </a:xfrm>
          <a:prstGeom prst="rect">
            <a:avLst/>
          </a:prstGeom>
        </p:spPr>
      </p:pic>
    </p:spTree>
    <p:extLst>
      <p:ext uri="{BB962C8B-B14F-4D97-AF65-F5344CB8AC3E}">
        <p14:creationId xmlns:p14="http://schemas.microsoft.com/office/powerpoint/2010/main" val="1751620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585788" y="85725"/>
            <a:ext cx="13363575" cy="6686550"/>
          </a:xfrm>
          <a:prstGeom prst="rect">
            <a:avLst/>
          </a:prstGeom>
        </p:spPr>
      </p:pic>
    </p:spTree>
    <p:extLst>
      <p:ext uri="{BB962C8B-B14F-4D97-AF65-F5344CB8AC3E}">
        <p14:creationId xmlns:p14="http://schemas.microsoft.com/office/powerpoint/2010/main" val="3358194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585788" y="104775"/>
            <a:ext cx="13363575" cy="6648450"/>
          </a:xfrm>
          <a:prstGeom prst="rect">
            <a:avLst/>
          </a:prstGeom>
        </p:spPr>
      </p:pic>
    </p:spTree>
    <p:extLst>
      <p:ext uri="{BB962C8B-B14F-4D97-AF65-F5344CB8AC3E}">
        <p14:creationId xmlns:p14="http://schemas.microsoft.com/office/powerpoint/2010/main" val="285017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9132" y="-178090"/>
            <a:ext cx="5006722" cy="7146926"/>
          </a:xfrm>
          <a:prstGeom prst="rect">
            <a:avLst/>
          </a:prstGeom>
        </p:spPr>
      </p:pic>
    </p:spTree>
    <p:extLst>
      <p:ext uri="{BB962C8B-B14F-4D97-AF65-F5344CB8AC3E}">
        <p14:creationId xmlns:p14="http://schemas.microsoft.com/office/powerpoint/2010/main" val="180185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6679" y="230764"/>
            <a:ext cx="8030695" cy="6511781"/>
          </a:xfrm>
          <a:prstGeom prst="rect">
            <a:avLst/>
          </a:prstGeom>
        </p:spPr>
      </p:pic>
      <p:sp>
        <p:nvSpPr>
          <p:cNvPr id="3" name="TextBox 2"/>
          <p:cNvSpPr txBox="1"/>
          <p:nvPr/>
        </p:nvSpPr>
        <p:spPr>
          <a:xfrm>
            <a:off x="3037840" y="2032000"/>
            <a:ext cx="7020560" cy="646331"/>
          </a:xfrm>
          <a:prstGeom prst="rect">
            <a:avLst/>
          </a:prstGeom>
          <a:noFill/>
        </p:spPr>
        <p:txBody>
          <a:bodyPr wrap="square" rtlCol="0">
            <a:spAutoFit/>
          </a:bodyPr>
          <a:lstStyle/>
          <a:p>
            <a:r>
              <a:rPr lang="en-US" dirty="0" smtClean="0">
                <a:solidFill>
                  <a:srgbClr val="FF0000"/>
                </a:solidFill>
              </a:rPr>
              <a:t>There are more than 100 elements.  Most things are made of combinations of elements.</a:t>
            </a:r>
            <a:endParaRPr lang="en-US" dirty="0">
              <a:solidFill>
                <a:srgbClr val="FF0000"/>
              </a:solidFill>
            </a:endParaRPr>
          </a:p>
        </p:txBody>
      </p:sp>
      <p:sp>
        <p:nvSpPr>
          <p:cNvPr id="4" name="TextBox 3"/>
          <p:cNvSpPr txBox="1"/>
          <p:nvPr/>
        </p:nvSpPr>
        <p:spPr>
          <a:xfrm>
            <a:off x="3037840" y="3200400"/>
            <a:ext cx="6918960" cy="369332"/>
          </a:xfrm>
          <a:prstGeom prst="rect">
            <a:avLst/>
          </a:prstGeom>
          <a:noFill/>
        </p:spPr>
        <p:txBody>
          <a:bodyPr wrap="square" rtlCol="0">
            <a:spAutoFit/>
          </a:bodyPr>
          <a:lstStyle/>
          <a:p>
            <a:r>
              <a:rPr lang="en-US" dirty="0" smtClean="0">
                <a:solidFill>
                  <a:srgbClr val="FF0000"/>
                </a:solidFill>
              </a:rPr>
              <a:t>Volume is a property of the object.</a:t>
            </a:r>
            <a:endParaRPr lang="en-US" dirty="0">
              <a:solidFill>
                <a:srgbClr val="FF0000"/>
              </a:solidFill>
            </a:endParaRPr>
          </a:p>
        </p:txBody>
      </p:sp>
      <p:sp>
        <p:nvSpPr>
          <p:cNvPr id="5" name="TextBox 4"/>
          <p:cNvSpPr txBox="1"/>
          <p:nvPr/>
        </p:nvSpPr>
        <p:spPr>
          <a:xfrm>
            <a:off x="3037840" y="4226560"/>
            <a:ext cx="7020560" cy="369332"/>
          </a:xfrm>
          <a:prstGeom prst="rect">
            <a:avLst/>
          </a:prstGeom>
          <a:noFill/>
        </p:spPr>
        <p:txBody>
          <a:bodyPr wrap="square" rtlCol="0">
            <a:spAutoFit/>
          </a:bodyPr>
          <a:lstStyle/>
          <a:p>
            <a:r>
              <a:rPr lang="en-US" dirty="0" smtClean="0">
                <a:solidFill>
                  <a:srgbClr val="FF0000"/>
                </a:solidFill>
              </a:rPr>
              <a:t>The object with more mass will have a greater density.</a:t>
            </a:r>
            <a:endParaRPr lang="en-US" dirty="0">
              <a:solidFill>
                <a:srgbClr val="FF0000"/>
              </a:solidFill>
            </a:endParaRPr>
          </a:p>
        </p:txBody>
      </p:sp>
      <p:sp>
        <p:nvSpPr>
          <p:cNvPr id="6" name="TextBox 5"/>
          <p:cNvSpPr txBox="1"/>
          <p:nvPr/>
        </p:nvSpPr>
        <p:spPr>
          <a:xfrm>
            <a:off x="3037840" y="5882640"/>
            <a:ext cx="6918960" cy="646331"/>
          </a:xfrm>
          <a:prstGeom prst="rect">
            <a:avLst/>
          </a:prstGeom>
          <a:noFill/>
        </p:spPr>
        <p:txBody>
          <a:bodyPr wrap="square" rtlCol="0">
            <a:spAutoFit/>
          </a:bodyPr>
          <a:lstStyle/>
          <a:p>
            <a:r>
              <a:rPr lang="en-US" dirty="0" smtClean="0">
                <a:solidFill>
                  <a:srgbClr val="FF0000"/>
                </a:solidFill>
              </a:rPr>
              <a:t>Beeswax has a density greater than olive oil, so it sinks in olive oil.  Beeswax has a density less than water, so it floats in water.</a:t>
            </a:r>
            <a:endParaRPr lang="en-US" dirty="0">
              <a:solidFill>
                <a:srgbClr val="FF0000"/>
              </a:solidFill>
            </a:endParaRPr>
          </a:p>
        </p:txBody>
      </p:sp>
      <p:sp>
        <p:nvSpPr>
          <p:cNvPr id="7" name="TextBox 6"/>
          <p:cNvSpPr txBox="1"/>
          <p:nvPr/>
        </p:nvSpPr>
        <p:spPr>
          <a:xfrm>
            <a:off x="3037840" y="2032000"/>
            <a:ext cx="6918960" cy="762000"/>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3037840" y="3188732"/>
            <a:ext cx="6918960" cy="762000"/>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3037840" y="4226560"/>
            <a:ext cx="6918960" cy="762000"/>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3037840" y="5882640"/>
            <a:ext cx="6918960" cy="762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8552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647700" y="209550"/>
            <a:ext cx="13487400" cy="6438900"/>
          </a:xfrm>
          <a:prstGeom prst="rect">
            <a:avLst/>
          </a:prstGeom>
        </p:spPr>
      </p:pic>
    </p:spTree>
    <p:extLst>
      <p:ext uri="{BB962C8B-B14F-4D97-AF65-F5344CB8AC3E}">
        <p14:creationId xmlns:p14="http://schemas.microsoft.com/office/powerpoint/2010/main" val="3650824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595313" y="276225"/>
            <a:ext cx="13382625" cy="6305550"/>
          </a:xfrm>
          <a:prstGeom prst="rect">
            <a:avLst/>
          </a:prstGeom>
        </p:spPr>
      </p:pic>
    </p:spTree>
    <p:extLst>
      <p:ext uri="{BB962C8B-B14F-4D97-AF65-F5344CB8AC3E}">
        <p14:creationId xmlns:p14="http://schemas.microsoft.com/office/powerpoint/2010/main" val="2453459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0" y="-47625"/>
            <a:ext cx="5334000" cy="6953250"/>
          </a:xfrm>
          <a:prstGeom prst="rect">
            <a:avLst/>
          </a:prstGeom>
        </p:spPr>
      </p:pic>
    </p:spTree>
    <p:extLst>
      <p:ext uri="{BB962C8B-B14F-4D97-AF65-F5344CB8AC3E}">
        <p14:creationId xmlns:p14="http://schemas.microsoft.com/office/powerpoint/2010/main" val="745998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408</Words>
  <Application>Microsoft Office PowerPoint</Application>
  <PresentationFormat>Widescreen</PresentationFormat>
  <Paragraphs>18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Ink Free</vt:lpstr>
      <vt:lpstr>Office Theme</vt:lpstr>
      <vt:lpstr>Science – Chapter 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Allegheny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 Chapter 11</dc:title>
  <dc:creator>Goodman, Dawn</dc:creator>
  <cp:lastModifiedBy>Goodman, Dawn</cp:lastModifiedBy>
  <cp:revision>21</cp:revision>
  <dcterms:created xsi:type="dcterms:W3CDTF">2019-05-02T16:42:10Z</dcterms:created>
  <dcterms:modified xsi:type="dcterms:W3CDTF">2019-05-08T15:33:40Z</dcterms:modified>
</cp:coreProperties>
</file>